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1" r:id="rId2"/>
    <p:sldId id="296" r:id="rId3"/>
    <p:sldId id="262" r:id="rId4"/>
    <p:sldId id="295" r:id="rId5"/>
    <p:sldId id="267" r:id="rId6"/>
    <p:sldId id="271" r:id="rId7"/>
    <p:sldId id="269" r:id="rId8"/>
    <p:sldId id="270" r:id="rId9"/>
    <p:sldId id="273" r:id="rId10"/>
    <p:sldId id="272" r:id="rId11"/>
    <p:sldId id="274" r:id="rId12"/>
    <p:sldId id="280" r:id="rId13"/>
    <p:sldId id="276" r:id="rId14"/>
    <p:sldId id="275" r:id="rId15"/>
    <p:sldId id="277" r:id="rId16"/>
    <p:sldId id="278" r:id="rId17"/>
    <p:sldId id="279" r:id="rId18"/>
    <p:sldId id="268" r:id="rId19"/>
    <p:sldId id="285" r:id="rId20"/>
    <p:sldId id="281" r:id="rId21"/>
    <p:sldId id="282" r:id="rId22"/>
    <p:sldId id="283" r:id="rId23"/>
    <p:sldId id="284" r:id="rId24"/>
    <p:sldId id="294" r:id="rId25"/>
    <p:sldId id="286" r:id="rId26"/>
    <p:sldId id="287" r:id="rId27"/>
    <p:sldId id="293" r:id="rId28"/>
    <p:sldId id="290" r:id="rId29"/>
    <p:sldId id="289" r:id="rId30"/>
    <p:sldId id="288" r:id="rId31"/>
    <p:sldId id="266" r:id="rId32"/>
    <p:sldId id="292" r:id="rId33"/>
    <p:sldId id="263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9EE2"/>
    <a:srgbClr val="FFFFCC"/>
    <a:srgbClr val="B656A8"/>
    <a:srgbClr val="F151D3"/>
    <a:srgbClr val="4D4D4D"/>
    <a:srgbClr val="777777"/>
    <a:srgbClr val="142466"/>
    <a:srgbClr val="D4DEB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9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0BC6E-2867-4B46-8426-F38B06BA3E24}" type="datetimeFigureOut">
              <a:rPr lang="ru-RU" smtClean="0"/>
              <a:pPr/>
              <a:t>13.05.2014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E8A02-4A5E-459A-AA70-5C5C77A309A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E8A02-4A5E-459A-AA70-5C5C77A309A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E8A02-4A5E-459A-AA70-5C5C77A309A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E8A02-4A5E-459A-AA70-5C5C77A309A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5E8A02-4A5E-459A-AA70-5C5C77A309AC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2971800"/>
            <a:ext cx="4876800" cy="990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3962400"/>
            <a:ext cx="4876800" cy="14478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25D44F0-3FD7-46A7-B80C-C8533048863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992A52-C01D-47CF-A3DB-FC74A3CD50C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0850" y="0"/>
            <a:ext cx="1885950" cy="6477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0"/>
            <a:ext cx="5505450" cy="6477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9C6E6-2A08-487B-94DA-315856CCCC2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EA97C-2526-4156-AAEE-12D5C809194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50EF6-FF99-4069-B975-FB1FA406FBE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19200" y="1066800"/>
            <a:ext cx="35052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066800"/>
            <a:ext cx="35052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D627C3-620C-4D3D-AEE6-F33BC9DFE2A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52E6F-D25B-4440-89D3-3A256013F4F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E21D6-38FA-429A-8B01-2189431D546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98AF4-16A3-4182-B0F8-53EC612003F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8A856-35C9-4E8D-A9B4-5E880C7AAFF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379CE-142B-44FB-BA2A-D746CF39349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0"/>
            <a:ext cx="7543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066800"/>
            <a:ext cx="7162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F493C8-8E8C-40DD-BD7A-A5048B7E86EB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trips dir="ru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D4DEBA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1424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1424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1424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1424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1424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1424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1424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1424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142466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hildlib.by/profi/" TargetMode="External"/><Relationship Id="rId2" Type="http://schemas.openxmlformats.org/officeDocument/2006/relationships/hyperlink" Target="http://childlib.b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rlst.org.by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://www.bookchamber.ru/content/bibliomag/bibliomag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er.ru/index.php?area=shop&amp;act=view&amp;id=201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lib-journal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://www.rsl.ru/ru/s3/s17/s33/d93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r.ru/prof/publ/bibliograf/" TargetMode="External"/><Relationship Id="rId2" Type="http://schemas.openxmlformats.org/officeDocument/2006/relationships/hyperlink" Target="http://www.bibliograf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hyperlink" Target="http://www.rsl.ru/ru/s3/s17/s231/d979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rsl.ru/ru/s3/s17/s232/d992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er.ru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ellib.gpntb.ru/" TargetMode="External"/><Relationship Id="rId2" Type="http://schemas.openxmlformats.org/officeDocument/2006/relationships/hyperlink" Target="http://www.gpntb.ru/win/ntb/index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kniga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286216" y="3286124"/>
            <a:ext cx="4857784" cy="2571768"/>
          </a:xfrm>
          <a:solidFill>
            <a:srgbClr val="FFFFCC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pPr algn="ctr"/>
            <a:r>
              <a:rPr lang="ru-RU" sz="3600" dirty="0" smtClean="0">
                <a:ln w="3175" cap="rnd">
                  <a:noFill/>
                  <a:prstDash val="solid"/>
                  <a:bevel/>
                </a:ln>
                <a:solidFill>
                  <a:srgbClr val="7030A0"/>
                </a:solidFill>
              </a:rPr>
              <a:t>ДЕЛОВОЙ   БЛОКНОТ   БИБЛИОТЕКАРЯ</a:t>
            </a:r>
            <a:br>
              <a:rPr lang="ru-RU" sz="3600" dirty="0" smtClean="0">
                <a:ln w="3175" cap="rnd">
                  <a:noFill/>
                  <a:prstDash val="solid"/>
                  <a:bevel/>
                </a:ln>
                <a:solidFill>
                  <a:srgbClr val="7030A0"/>
                </a:solidFill>
              </a:rPr>
            </a:br>
            <a:r>
              <a:rPr lang="ru-RU" sz="3600" dirty="0" smtClean="0">
                <a:ln w="3175" cap="rnd">
                  <a:noFill/>
                  <a:prstDash val="solid"/>
                  <a:bevel/>
                </a:ln>
                <a:solidFill>
                  <a:srgbClr val="7030A0"/>
                </a:solidFill>
              </a:rPr>
              <a:t>2014</a:t>
            </a:r>
            <a:endParaRPr lang="en-US" sz="3600" dirty="0">
              <a:ln w="3175" cap="rnd">
                <a:noFill/>
                <a:prstDash val="solid"/>
                <a:bevel/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488128" y="0"/>
            <a:ext cx="8084400" cy="699777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4026" y="1446192"/>
            <a:ext cx="5052750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Захаренко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М. П.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Молодые кадры современной библиотеки организационно-управленческий подход : научно-практическое пособие / М. П.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Захаренко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Санкт-Петербург : Профессия, 2013. – 238 с. : табл. + Прил.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3714752"/>
            <a:ext cx="512493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700" dirty="0" smtClean="0">
                <a:solidFill>
                  <a:srgbClr val="7030A0"/>
                </a:solidFill>
                <a:latin typeface="Bookman Old Style" pitchFamily="18" charset="0"/>
              </a:rPr>
              <a:t>Материал пособия отражает актуальную для библиотековедения и современной библиотечной практики проблему управления профессиональной мотивацией молодых библиотечных специалистов.</a:t>
            </a:r>
            <a:br>
              <a:rPr lang="ru-RU" sz="17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en-US" sz="1700" dirty="0" smtClean="0">
                <a:solidFill>
                  <a:srgbClr val="7030A0"/>
                </a:solidFill>
                <a:latin typeface="Bookman Old Style" pitchFamily="18" charset="0"/>
              </a:rPr>
              <a:t>     </a:t>
            </a:r>
            <a:r>
              <a:rPr lang="ru-RU" sz="1700" dirty="0" smtClean="0">
                <a:solidFill>
                  <a:srgbClr val="7030A0"/>
                </a:solidFill>
                <a:latin typeface="Bookman Old Style" pitchFamily="18" charset="0"/>
              </a:rPr>
              <a:t>Оценивается состояние кадровой ситуации в библиотечной отрасли, сопоставляются социально-демографические параметры молодых библиотечных специалистов.</a:t>
            </a:r>
            <a:endParaRPr lang="ru-RU" sz="17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7248" y="1029889"/>
            <a:ext cx="1804554" cy="262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 descr="librarian_pushing_book_cart_hg_cl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3726" y="3102080"/>
            <a:ext cx="2210362" cy="257929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214422"/>
            <a:ext cx="5286412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Захарчук, Т. В.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Аналитико-синтетическая переработка информации : учебно-практическое пособие / Т. В. Захарчук, И. П. Кузнецова. – Санкт-Петербург : Профессия, 2011. – 103 с. : табл. - (Азбука библиотечной профессии).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лит.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143248"/>
            <a:ext cx="65008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В пособии представлен материал по основным процессам аналитико-синтетической переработки информации (индексированию, созданию библиографической записи, аннотированию, реферированию, созданию различных видов обзоров). Главное внимание уделено методическим аспектам создания аннотаций и рефератов на различные виды документов. Приведено большое количество примеров и приложений, позволяющих быстро и эффективно освоить методики создания вторичных документов…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14859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1357298"/>
            <a:ext cx="5000660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Кондрашкина, Е. В.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Массовое библиотечное обслуживание : учебно-практическое пособие / Е. В. Кондрашкина. – Москва : Литера, 2012. – 174 с. + Прил. – (Современная библиотека;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99).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143248"/>
            <a:ext cx="650085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Библиотека сегодня обязана быть образовательным, информационным,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культурно-досуговым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центром. В данном пособии определены основные приоритеты и тенденции содержания массового библиотечного обслуживания, обобщены результаты социологического исследования «Тенденции взаимоотношений библиотекаря и пользователя в процессе массового обслуживания». В приложениях даны определения форм массового обслуживания, анкеты библиотекаря и пользователя по организации массовой работы в библиотеке.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71546"/>
            <a:ext cx="1641455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-1"/>
            <a:ext cx="8001056" cy="781327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57290" y="3500438"/>
            <a:ext cx="6858048" cy="292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В пособии анализируется сущность библиотечного творчества и творческой деятельности, раскрывается взаимосвязь творчества и инноваций, характеризуется структура творческого потенциала, факторы и барьеры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креативности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библиотечного специалиста. В приложениях приводятся учебная программа по курсу «Библиотечное пространство»; программы тренингов, направленных на развитие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креативности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; упражнения для тренинга «Творческий потенциал библиотечных специалистов»; правила развития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креативности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1357297"/>
            <a:ext cx="5072098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Матвеева, И. Ю.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Креативный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менеджмент в библиотеке : учебно-практическое пособие / И. Ю. Матвеева. – Москва : Литера, 2012. – 142 с. : ил. + Прил. – (Современная библиотека).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лит.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394" y="1071545"/>
            <a:ext cx="1656063" cy="23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285860"/>
            <a:ext cx="5286412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Менеджмент формирования и учета библиотечных фондов: современный подход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: практическое пособие /под ред.: С. В. Митрофановой, Н. З. Стародубовой . – Москва : 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Литера, 2012. – 301 с. + Прил. – (Современная библиотека).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429000"/>
            <a:ext cx="521497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Пособие включает теоретические разработки и практические рекомендации по формированию и учёту библиотечных фондов.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Излагается ценностный подход к отбору документов, раскрывается порядок учёта библиотечных фондов, в том числе в автоматизированном режиме. 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Впервые освещаются вопросы учёта электронных документов.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71547"/>
            <a:ext cx="1579773" cy="228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9" descr="librarian_pushing_book_cart_hg_cl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357562"/>
            <a:ext cx="2187575" cy="25527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285860"/>
            <a:ext cx="5286412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Стрелкова-Зыль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И. Б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Кадровые ресурсы библиотек: теория и практика управления развитием : научно-практическое пособие / И. Б.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Стрелкова-Зыль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Москва : Литера, 2011. – 236 с. + Прил. – (Современная библиотека).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лит.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3071810"/>
            <a:ext cx="6643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В монографии рассматриваются теоретические проблемы формирования кадровых ресурсов вузовских библиотек. Раскрыты организационно-методические составляющие процесса развития персонала библиотек вузов: показана роль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профориентационной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деятельности в системе высшего библиотечного образования. </a:t>
            </a: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Книга может представлять интерес для аспирантов, студентов библиотечных специальностей высших учебных заведений, для руководителей библиотек, сотрудников методических служб библиотек.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71547"/>
            <a:ext cx="154043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571612"/>
            <a:ext cx="5286412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Сукиасян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Э. Р.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Библиотечная профессия и кадровый менеджмент: избранные статьи / Э. Р.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Сукиасян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Санкт-Петербург : Профессия, 2011. – 430 с.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сокр. – Указ. имен.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Предм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указ.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714752"/>
            <a:ext cx="47149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Сборник содержит статьи автора 2004-2011 гг., анализирующие отечественный и зарубежный опыт в области библиотечного образования и кадрового менеджмента. Значительная часть книги посвящена библиотечной профессии, ее особенностям, вопросам престижа ...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1738314" cy="24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9" name="Picture 9" descr="librarian_pushing_book_cart_hg_cl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000372"/>
            <a:ext cx="2187575" cy="25527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285860"/>
            <a:ext cx="5286412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Шрайберг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Я. Л.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Повышение квалификации библиотечно-информационных работников: современный подход : учебно-методическое пособие / Я. Л.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Шрайберг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, А. О.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Адамьянц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Москва : Литера, 2011. – 126 с. : ил. + Прил.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2786058"/>
            <a:ext cx="71438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В пособии кроме реально предоставляемых в России образовательных услуг в области повышения квалификации специалистов библиотечно-информационного профиля уделено значительное внимание ряду важных направлений данной области. Авторы пособия поставили целью показать наиболее значимые современные направления и перспективы развития системы повышения квалификации кадров. Прежде всего, акцентируется внимание на следующих вопросах: 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чем вызвана необходимость непрерывного образования в настоящее время; 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для кого предназначена система повышения квалификации, т.е. категории слушателей;</a:t>
            </a:r>
          </a:p>
          <a:p>
            <a:pPr algn="just">
              <a:buFontTx/>
              <a:buChar char="-"/>
            </a:pP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что в первую очередь следует изучать и знать слушателям; </a:t>
            </a:r>
            <a:b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- в каких направлениях следует совершенствовать процесс обучения и систему повышения квалификации в целом.</a:t>
            </a:r>
          </a:p>
          <a:p>
            <a:pPr algn="just"/>
            <a:endParaRPr lang="ru-RU" sz="8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indent="365125"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Издание рассчитано на широкий круг работников библиотек, преподавателей, аспирантов и студентов вузов и колледжей культуры.</a:t>
            </a:r>
            <a:endParaRPr lang="ru-RU" sz="1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71546"/>
            <a:ext cx="1393196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00166" y="2571744"/>
            <a:ext cx="6572296" cy="3571900"/>
          </a:xfrm>
        </p:spPr>
        <p:txBody>
          <a:bodyPr/>
          <a:lstStyle/>
          <a:p>
            <a:pPr marL="0" indent="365125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Актуальные вопросы библиотечного дела, библиотековедения, </a:t>
            </a:r>
            <a:r>
              <a:rPr lang="ru-RU" sz="1800" dirty="0" err="1" smtClean="0">
                <a:solidFill>
                  <a:srgbClr val="7030A0"/>
                </a:solidFill>
                <a:latin typeface="Bookman Old Style" pitchFamily="18" charset="0"/>
              </a:rPr>
              <a:t>библиографоведения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 освещаются в специализированных периодических изданиях. На страницах журналов оперативно отражаются различные события в жизни библиотечного сообщества, как у нас, так и за рубежом; проводятся дискуссии по наиболее актуальным темам; можно поделиться с коллегами своими успехами и проблемами.</a:t>
            </a:r>
          </a:p>
          <a:p>
            <a:pPr marL="0" indent="365125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Вашему вниманию предлагается </a:t>
            </a: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обзор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 профессиональных </a:t>
            </a: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периодических изданий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, поступающих в фонд нашей библиотеки.</a:t>
            </a:r>
          </a:p>
          <a:p>
            <a:pPr algn="ctr">
              <a:buNone/>
            </a:pPr>
            <a:endParaRPr lang="ru-RU" sz="1800" b="1" dirty="0" smtClean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25601" name="Picture 1" descr="H:\СкачАННОЕ С ИН\Заголов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7072362" cy="114300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1714488"/>
            <a:ext cx="4929222" cy="107721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Бібліятэка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прапануе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часопіс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/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заснав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ДУ "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Цэнтралiзаваная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сiстэма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дзiцячых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б-к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г.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Мiнска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". – 1996-.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Мiнск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, 1996-. – 12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у год.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2928934"/>
            <a:ext cx="700092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                  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Информационно-аналитический и методический</a:t>
            </a:r>
            <a:endParaRPr lang="en-US" sz="16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indent="365125" algn="just"/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                 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журнал. Первый пробный номер журнала вышел в феврале 1999 г. и был посвящен 20-летию детской ЦБС г. Минска.</a:t>
            </a:r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На страницах журнала обобщается опыт работы публичных библиотек республики, печатаются методические рекомендации по проведению массовых мероприятий, лучшие сценарии к различным праздникам. Большое внимание уделяется материалам по актуальным темам мировой и отечественной истории и культуры. </a:t>
            </a:r>
          </a:p>
          <a:p>
            <a:pPr indent="365125"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Ознакомиться с содержанием последних номеров журнала можно на сайте Централизованной системы детских библиотек </a:t>
            </a:r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г. Минска </a:t>
            </a:r>
            <a:r>
              <a:rPr lang="en-US" sz="1600" dirty="0" err="1" smtClean="0">
                <a:latin typeface="Bookman Old Style" pitchFamily="18" charset="0"/>
                <a:hlinkClick r:id="rId2"/>
              </a:rPr>
              <a:t>childlib.by</a:t>
            </a:r>
            <a:r>
              <a:rPr lang="en-US" sz="1600" dirty="0" err="1" smtClean="0">
                <a:latin typeface="Bookman Old Style" pitchFamily="18" charset="0"/>
              </a:rPr>
              <a:t>›</a:t>
            </a:r>
            <a:r>
              <a:rPr lang="en-US" sz="1600" dirty="0" err="1" smtClean="0">
                <a:latin typeface="Bookman Old Style" pitchFamily="18" charset="0"/>
                <a:hlinkClick r:id="rId3"/>
              </a:rPr>
              <a:t>profi</a:t>
            </a:r>
            <a:r>
              <a:rPr lang="en-US" sz="1600" dirty="0" smtClean="0">
                <a:latin typeface="Bookman Old Style" pitchFamily="18" charset="0"/>
                <a:hlinkClick r:id="rId3"/>
              </a:rPr>
              <a:t>/</a:t>
            </a:r>
            <a:r>
              <a:rPr lang="ru-RU" sz="1600" dirty="0" smtClean="0">
                <a:latin typeface="Bookman Old Style" pitchFamily="18" charset="0"/>
              </a:rPr>
              <a:t>.</a:t>
            </a:r>
            <a:r>
              <a:rPr lang="en-US" sz="1600" dirty="0" smtClean="0">
                <a:latin typeface="Bookman Old Style" pitchFamily="18" charset="0"/>
              </a:rPr>
              <a:t>  </a:t>
            </a:r>
          </a:p>
          <a:p>
            <a:pPr indent="365125"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2004-2014.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1142984"/>
            <a:ext cx="6120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ИЗДАНИЯ РЕСПУБЛИКИ БЕЛАРУСЬ</a:t>
            </a:r>
            <a:endParaRPr lang="ru-RU" sz="2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500174"/>
            <a:ext cx="1433514" cy="19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7" name="Содержимое 6" descr="Копия IMG_017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000108"/>
            <a:ext cx="3601808" cy="5410200"/>
          </a:xfrm>
          <a:prstGeom prst="rect">
            <a:avLst/>
          </a:prstGeom>
          <a:effectLst>
            <a:softEdge rad="127000"/>
          </a:effectLst>
          <a:scene3d>
            <a:camera prst="isometricOffAxis1Right"/>
            <a:lightRig rig="threePt" dir="t"/>
          </a:scene3d>
        </p:spPr>
      </p:pic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429124" y="1428736"/>
            <a:ext cx="400052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perspectiveBelow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«Стать хорошим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библиотекарем-профессионалом,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не читая  специальной литературы, книг  и  периодики, нельзя!» </a:t>
            </a: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/>
            </a:r>
            <a:b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/>
            </a:r>
            <a:b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</a:br>
            <a:r>
              <a:rPr kumimoji="0" lang="ru-RU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                                                                           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Э.Р.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j-ea"/>
                <a:cs typeface="+mj-cs"/>
              </a:rPr>
              <a:t>Сукиасян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10" descr="pullcart_library_books_extract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214818"/>
            <a:ext cx="2149475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1285860"/>
            <a:ext cx="4786346" cy="120032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>
                <a:solidFill>
                  <a:srgbClr val="7030A0"/>
                </a:solidFill>
                <a:latin typeface="Bookman Old Style" pitchFamily="18" charset="0"/>
              </a:rPr>
              <a:t>Бібліятэчны</a:t>
            </a:r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</a:rPr>
              <a:t> свет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: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навукова-практычны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часопіс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/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заснав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 : Бел.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бiбл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асац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 – 1996-. –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Мiнск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, 1996-. – 6 </a:t>
            </a:r>
            <a:r>
              <a:rPr lang="ru-RU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 у год.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71604" y="3000372"/>
            <a:ext cx="65008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Научно-практический журнал. Первый номер журнала вышел в 1996 г. Является первым профессиональным журналом в Республике Беларусь. На страницах журнала размещается информация о деятельности ББА, о законодательных и инструктивно-методических документах по библиотечному делу Республики Беларусь, также находят отражение публикации о международном сотрудничестве в области библиотечной деятельности, консультации различных специалистов и т.д.</a:t>
            </a: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1997-2014.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71546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14678" y="1357298"/>
            <a:ext cx="5000660" cy="646331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</a:rPr>
              <a:t>Информационный бюллетень РНТБ 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/ РНТБ. – Минск, 1996-.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2214554"/>
            <a:ext cx="68580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            Основан  в  1996 г. На  страницах  издания</a:t>
            </a: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                можно найти информацию о законодательных, нормативных, инструктивно-методических документах, регламентирующих деятельность научно-технических библиотек (НТБ) Республики Беларусь, информацию о ресурсах и услугах РНТБ. В бюллетене публикуются статьи, посвященные различным аспектам организации деятельности НТБ предприятий (организаций). В каждом номере издания помещается библиографический обзор новых поступлений по вопросам библиотековедения, библиографии и НТИ.</a:t>
            </a:r>
            <a:r>
              <a:rPr lang="en-US" dirty="0" smtClean="0"/>
              <a:t> </a:t>
            </a:r>
            <a:endParaRPr lang="ru-RU" dirty="0" smtClean="0"/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Информация об издании доступна на сайте РНТБ по адресу: 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http://www.rlst.org.by/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 </a:t>
            </a: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1999-2014.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1266" name="Picture 2" descr="H:\СкачАННОЕ С ИН\рнтб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142984"/>
            <a:ext cx="1292004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643050"/>
            <a:ext cx="5286412" cy="107721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Библиография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научный журнал / Рос. кн. палата. – 1929, март-. – Москва : Бук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Чембэр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Интернэшнл, 1929-. – До N3 1992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загл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Советская библиография. – 6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2887682"/>
            <a:ext cx="707236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Издается с марта 1929 года. С 1929 по 1992 год журнал выходил  под названием “Советская библиография”. С 1992 г. стал издаваться под названием “Библиография”. Публикует материалы по теории, истории, организации и методике библиографии, об опыте библиографической деятельности. Преимущественно внимание уделяется острым проблемам библиографической теории и практики, раскрытию "белых пятен" истории библиографии. Пропагандирует новейшие технические средства обработки, хранения и распространения библиографической информации; информирует о развитии библиографической работы в России и за рубежом, о деятельности отдельных библиотечно-библиографических учреждений. В последнем номере каждого года помещается указатель статей и материалов, напечатанных в журнале за истекший год.</a:t>
            </a: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Содержание номеров журнала за 2011 г. и полнотекстовые версии архивных номеров журнала за 2010 г. доступны на сайте Российской книжной палаты:  </a:t>
            </a:r>
            <a:r>
              <a:rPr lang="ru-RU" sz="12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http://www.bookchamber.ru/content/bibliomag/bibliomag.html</a:t>
            </a:r>
            <a:endParaRPr lang="ru-RU" sz="1200" u="sng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В фонде имеются журналы за 1998-2005.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1071546"/>
            <a:ext cx="66335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ИЗДАНИЯ РОССИЙСКОЙ ФЕДЕРАЦИИ</a:t>
            </a:r>
            <a:endParaRPr lang="ru-RU" sz="2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H:\СкачАННОЕ С ИН\библиография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428736"/>
            <a:ext cx="992422" cy="147374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357298"/>
            <a:ext cx="5286412" cy="830997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Библиотека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: журнал / Ред. журн. – 1923, сент.-. – Москва :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Либерея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, 1923-. – Основан в 1910 г. – По 1991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загл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Библиотекарь. – 12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H:\СкачАННОЕ С ИН\2025_Bibliote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4"/>
            <a:ext cx="1285874" cy="16430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71604" y="2500306"/>
            <a:ext cx="6572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                Массовый профессиональный иллюстрированный журнал по вопросам теории и практики библиотечного дела. Орган министерства культуры РФ. Выходит в Москве. Основан в 1923 по инициативе Н. К. Крупской. Трижды менял свое название. 1923 по 1941 гг. выходил под названием «Красный библиотекарь», в 1941—46 не издавался, возобновлен в 1946 под названием «Библиотекарь», в 1993 году изменил название на «Библиотека». Журнал, предназначен для библиотек всех типов. В издании освещаются вопросы специфики работы различных видов библиотек, проблемы социологии чтения, </a:t>
            </a:r>
            <a:r>
              <a:rPr lang="ru-RU" sz="1400" dirty="0" err="1" smtClean="0">
                <a:solidFill>
                  <a:srgbClr val="7030A0"/>
                </a:solidFill>
                <a:latin typeface="Bookman Old Style" pitchFamily="18" charset="0"/>
              </a:rPr>
              <a:t>фондоведения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, подготовки и повышения квалификации библиотечных работников, внедрения новых технологий, библиотечного краеведения; публикуются материалы по истории и теории библиотечного дела. Широко представлены статьи о массовой работе библиотек. </a:t>
            </a: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Информация о журнале доступна на сайте издательства «</a:t>
            </a:r>
            <a:r>
              <a:rPr lang="ru-RU" sz="1400" dirty="0" err="1" smtClean="0">
                <a:solidFill>
                  <a:srgbClr val="7030A0"/>
                </a:solidFill>
                <a:latin typeface="Bookman Old Style" pitchFamily="18" charset="0"/>
              </a:rPr>
              <a:t>Либерея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»: 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  <a:hlinkClick r:id="rId3"/>
              </a:rPr>
              <a:t>http://www.liber.ru/index.php?area=shop&amp;act=view&amp;id=201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pPr algn="just"/>
            <a:endParaRPr lang="ru-RU" sz="12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 В фонде имеются журналы за 1992-2014.</a:t>
            </a:r>
            <a:endParaRPr lang="ru-RU" sz="14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1214422"/>
            <a:ext cx="5357850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Библиотеки учебных заведений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[Текст] : научно-методический журнал для библиотек учебных заведений системы профессионального образования / Министерство образования и науки РФ. – М. : Смысл. – Выходит 2 раза в год</a:t>
            </a:r>
            <a:r>
              <a:rPr lang="ru-RU" sz="1600" dirty="0" smtClean="0"/>
              <a:t>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2857496"/>
            <a:ext cx="50720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  </a:t>
            </a:r>
            <a:r>
              <a:rPr lang="en-US" sz="1600" b="1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500" b="1" dirty="0" smtClean="0">
                <a:solidFill>
                  <a:srgbClr val="7030A0"/>
                </a:solidFill>
                <a:latin typeface="Bookman Old Style" pitchFamily="18" charset="0"/>
              </a:rPr>
              <a:t>«Библиотеки учебных заведений»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–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 научно-методический журнал для библиотек учебных заведений системы профессионального образования.</a:t>
            </a:r>
          </a:p>
          <a:p>
            <a:pPr algn="just"/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    Издаётся с 2002 года. Периодичность издания выпуска в полугодие. Предназначен для оказания практической помощи библиотекам вузов в организации их работы. На его страницах можно ознакомиться с нормативными документами, узнать об опыте работы библиотек вузов и </a:t>
            </a:r>
            <a:r>
              <a:rPr lang="ru-RU" sz="1500" dirty="0" err="1" smtClean="0">
                <a:solidFill>
                  <a:srgbClr val="7030A0"/>
                </a:solidFill>
                <a:latin typeface="Bookman Old Style" pitchFamily="18" charset="0"/>
              </a:rPr>
              <a:t>ссузов</a:t>
            </a:r>
            <a:r>
              <a:rPr lang="ru-RU" sz="1500" dirty="0" smtClean="0"/>
              <a:t>. </a:t>
            </a:r>
          </a:p>
          <a:p>
            <a:pPr algn="just"/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    Содержание всех номеров журнала, полнотекстовые версии некоторых статей доступны на сайте: </a:t>
            </a:r>
            <a:r>
              <a:rPr lang="ru-RU" sz="15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http://www.lib-journal.ru/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  <a:r>
              <a:rPr lang="en-US" sz="15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endParaRPr lang="ru-RU" sz="15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just"/>
            <a:endParaRPr lang="ru-RU" sz="10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В фонде имеются журналы за 2005-2012.</a:t>
            </a:r>
            <a:endParaRPr lang="ru-RU" sz="15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H:\СкачАННОЕ С ИН\библиотеки учебных заведени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071546"/>
            <a:ext cx="1220547" cy="1724022"/>
          </a:xfrm>
          <a:prstGeom prst="rect">
            <a:avLst/>
          </a:prstGeom>
          <a:noFill/>
        </p:spPr>
      </p:pic>
      <p:pic>
        <p:nvPicPr>
          <p:cNvPr id="9" name="Picture 10" descr="pullcart_library_books_extract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3143248"/>
            <a:ext cx="2149475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142984"/>
            <a:ext cx="5357850" cy="2062103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Библиотековедение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: научно-практический журнал / учредитель: ФГУ "Рос.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гос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б-ка". – 1952-. – Москва : РГБ, 1952-.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Загл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1952-1966 Библиотеки СССР. Опыт работы ; 1967-1972 Библиотеки СССР ; 1973-1992 Советское библиотековедение ; 1993- Библиотековедение. – 6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 – Продолжает издание : Советское библиотековедение. 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– 1973-1992.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3429000"/>
            <a:ext cx="70009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Научно-практический журнал. Издание Российской государственной библиотеки  (РГБ) о библиотечном и книжном деле в пространстве информационной культуры. Журнал основан в 1952 году.</a:t>
            </a:r>
            <a:b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Публикуются материалы, раскрывающие все аспекты теории и практики библиотечного дела, его истории, актуальные проблемы библиотековедения, </a:t>
            </a:r>
            <a:r>
              <a:rPr lang="ru-RU" sz="1400" dirty="0" err="1" smtClean="0">
                <a:solidFill>
                  <a:srgbClr val="7030A0"/>
                </a:solidFill>
                <a:latin typeface="Bookman Old Style" pitchFamily="18" charset="0"/>
              </a:rPr>
              <a:t>библиографоведения</a:t>
            </a:r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и книговедения, вопросы подготовки специалистов и повышения их квалификации, материалы научных исследований и дискуссий. Издание содержит аналитическую информацию об отечественном  и зарубежном библиотечном опыте, рецензии на книги.</a:t>
            </a: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Содержание номеров журнала с 2003 г. (за 2002 г. - №6) доступно на сайте Российской государственной библиотеки: </a:t>
            </a:r>
            <a:r>
              <a:rPr lang="ru-RU" sz="14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</a:t>
            </a:r>
            <a:r>
              <a:rPr lang="ru-RU" sz="1400" u="sng" dirty="0" smtClean="0">
                <a:hlinkClick r:id="rId2"/>
              </a:rPr>
              <a:t>://www.rsl.ru/ru/s3/s17/s33/d93/</a:t>
            </a:r>
            <a:r>
              <a:rPr lang="ru-RU" sz="1400" u="sng" dirty="0" smtClean="0"/>
              <a:t> .  </a:t>
            </a:r>
          </a:p>
          <a:p>
            <a:pPr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     В фонде имеются журналы за 1998-2002.</a:t>
            </a:r>
          </a:p>
        </p:txBody>
      </p:sp>
      <p:pic>
        <p:nvPicPr>
          <p:cNvPr id="4098" name="Picture 2" descr="H:\СкачАННОЕ С ИН\библиотековедение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142984"/>
            <a:ext cx="1622334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1285860"/>
            <a:ext cx="5072098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Библиотечное дело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журнал / Издатель ООО «Агентство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Информ-Планета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» / гл. ред. Т. Филиппова. – 2003-. – Санкт-Петербург : Агентство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Информ-Планета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, 2003-. – 12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143248"/>
            <a:ext cx="685804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Специализированное научно-практическое издание, предназначенное для работников библиотек всех типов, работников архивов, информационных центров, преподавателей, студентов и аспирантов профильных вузов и техникумов, сотрудников музеев и библиотечных коллекторов, для всех — кто любит книгу и работает с ней. Журнал основан в 2003 г. Адрес журнала «Библиотечное дело» в сети Интернет:</a:t>
            </a:r>
          </a:p>
          <a:p>
            <a:r>
              <a:rPr lang="ru-RU" sz="16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http://www.bibliograf.ru/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Полнотекстовые версии журналов с № 13 2009 г. доступны и на сайте Российской национальной библиотеки, совместно с которой этот журнал издается:  </a:t>
            </a:r>
            <a:r>
              <a:rPr lang="ru-RU" sz="1600" u="sng" dirty="0" smtClean="0">
                <a:solidFill>
                  <a:srgbClr val="7030A0"/>
                </a:solidFill>
                <a:latin typeface="Bookman Old Style" pitchFamily="18" charset="0"/>
                <a:hlinkClick r:id="rId3"/>
              </a:rPr>
              <a:t>http://www.nlr.ru/prof/publ/bibliograf/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В фонде имеются журналы за 2003, 2005, 2009, 2010. 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5123" name="Picture 3" descr="H:\СкачАННОЕ С ИН\3562_bibl_delo_2014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142984"/>
            <a:ext cx="1500198" cy="193883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285860"/>
            <a:ext cx="5357850" cy="1323439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Библиотечное дело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–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 XXI век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[Текст] : научно-практический сборник : приложение к журналу «Библиотековедение». – 2002 (№ 1, 2, 4), 2003-2010 (№ 1, 2), 2011 (№ 1). – М. : Б.и., [200 ]. – Выходит 2 раза в год.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3000372"/>
            <a:ext cx="68580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     «Библиотечное дело — XXI век»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[Опыт. Технологии. Ресурсы] — цветной, научно-практический сборник, приложение к журналу «Библиотековедение». Содержит в основном статьи прикладного характера о работе библиотек в России и за рубежом, аналитические материалы по актуальным проблемам библиотечного дела, знакомит с новыми информационными ресурсами. 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Разделы сборника –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Теория и практика: точки пересечения; Опыт: поиски, находки; Информационные ресурсы. Выходил с 2002 по 2013 год.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Содержание номеров журнала с 2002 г. доступно на сайте Российской государственной библиотеки:</a:t>
            </a:r>
            <a:b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16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http://www.rsl.ru/ru/s3/s17/s231/d979/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 В фонде имеются журналы за 2003-2005, 2008, 2009.      </a:t>
            </a:r>
          </a:p>
        </p:txBody>
      </p:sp>
      <p:pic>
        <p:nvPicPr>
          <p:cNvPr id="6146" name="Picture 2" descr="H:\СкачАННОЕ С ИН\биб дело 21 век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071546"/>
            <a:ext cx="1428760" cy="188118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142984"/>
            <a:ext cx="5357850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Вестник Библиотечной Ассамблеи Евразии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научно-практический журнал / Библ. Ассамблея Евразии, Рос.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гос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б-ка. – 1993-. – Москва, 1993-.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Загл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1993-1999 Информационный бюллетень Библиотечной Ассамблеи Евразии ; 2000-2001 Вестник БАЕ. – 4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2810738"/>
            <a:ext cx="6858048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Издается Библиотечной Ассамблеей Евразии и РГБ. Это научно-практический журнал, орган Библиотечной Ассамблеи Евразии и Российской государственной библиотеки. Он выходит ежеквартально с 2000 г. и является преемником “Информационного бюллетеня БАЕ” (с 1993 по 1999 г. вышло 12 выпусков). Задачи журнала — обеспечить информационную поддержку деятельности БАЕ, ее программам, комиссиям, с исчерпывающей полнотой раскрыть членам БАЕ и широкой библиотечной общественности результаты деятельности Ассамблеи, ее акции, изменения в организационной структуре и руководящих органах. </a:t>
            </a:r>
          </a:p>
          <a:p>
            <a:pPr indent="365125" algn="just"/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Журнал адресован широкому кругу специалистов, занятых в библиотечном деле, а также всем, кого интересуют вопросы развития культуры и библиотечного дела в государствах СНГ и Балтии.</a:t>
            </a:r>
            <a:r>
              <a:rPr lang="ru-RU" sz="1500" dirty="0" smtClean="0"/>
              <a:t> 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Содержание номеров журнала с 2002 г. доступно на сайте РГБ: 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http://www.rsl.ru/ru/s3/s17/s232/d992/</a:t>
            </a:r>
            <a:r>
              <a:rPr lang="ru-RU" sz="1500" dirty="0" smtClean="0">
                <a:solidFill>
                  <a:srgbClr val="7030A0"/>
                </a:solidFill>
                <a:latin typeface="Bookman Old Style" pitchFamily="18" charset="0"/>
              </a:rPr>
              <a:t>. </a:t>
            </a:r>
          </a:p>
          <a:p>
            <a:pPr indent="365125" algn="just"/>
            <a:r>
              <a:rPr lang="ru-RU" sz="1400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1995, 1996, 2001, 2003.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0242" name="Picture 2" descr="H:\СкачАННОЕ С ИН\3336766716af0b4254f8ee3ef048f4d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071546"/>
            <a:ext cx="1341977" cy="1697927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1357298"/>
            <a:ext cx="5072098" cy="1077218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Мир библиографии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научно-практический и культурно-просветительский журнал / Изд-во "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Либерея-Бибинформ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". – 1998-. – Москва :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Либерея-Бибинформ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, 1998-. – 6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H:\СкачАННОЕ С ИН\300338-Mir_bibliograf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00108"/>
            <a:ext cx="1357322" cy="192652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57290" y="2643182"/>
            <a:ext cx="68580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          Издается с 1998 года. Журнал знакомит читателей с мнением специалистов о современных проблемах библиографии. Рассказывает об опыте библиографической работы, предлагает методические консультации, в том числе по вопросам подготовки кадров, работе с литературой повышенного спроса. Представляет библиографию русского зарубежья и книжные новинки. На страницах журнала большое внимание уделяется проблемам проведения библиографических исследований.</a:t>
            </a:r>
          </a:p>
          <a:p>
            <a:pPr indent="365125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Журнал регулярно публикует законодательные и нормативные документы, связанные с библиографической и информационной деятельностью, в том числе государственные и отраслевые стандарты Российской Федерации.</a:t>
            </a:r>
            <a:r>
              <a:rPr lang="ru-RU" sz="1600" b="1" dirty="0" smtClean="0"/>
              <a:t>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Электронная версия журнала доступна на сайте издательства «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Либерея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»  </a:t>
            </a:r>
            <a:r>
              <a:rPr lang="en-US" sz="1600" b="1" dirty="0" smtClean="0">
                <a:solidFill>
                  <a:srgbClr val="7030A0"/>
                </a:solidFill>
                <a:latin typeface="Bookman Old Style" pitchFamily="18" charset="0"/>
                <a:hlinkClick r:id="rId3"/>
              </a:rPr>
              <a:t>http://www.liber.ru/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. </a:t>
            </a:r>
          </a:p>
          <a:p>
            <a:pPr indent="365125" algn="just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1998-2003.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9058" y="1428736"/>
            <a:ext cx="4000528" cy="500540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Профессионализм сотрудников – </a:t>
            </a:r>
            <a:endParaRPr lang="en-US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вот залог успешной </a:t>
            </a:r>
            <a:endParaRPr lang="en-US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работы </a:t>
            </a:r>
            <a:r>
              <a:rPr lang="en-US" b="1" dirty="0" smtClean="0">
                <a:solidFill>
                  <a:srgbClr val="7030A0"/>
                </a:solidFill>
                <a:latin typeface="Century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библиотеки. 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А как повысить свой </a:t>
            </a:r>
            <a:endParaRPr lang="en-US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профессиональный уровень?  </a:t>
            </a:r>
            <a:endParaRPr lang="en-US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Конечно же, читая </a:t>
            </a:r>
            <a:endParaRPr lang="en-US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профессиональную литературу.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Это один из самых быстрых и доступных способов!</a:t>
            </a:r>
          </a:p>
          <a:p>
            <a:pPr algn="ctr">
              <a:buNone/>
            </a:pPr>
            <a:endParaRPr lang="ru-RU" sz="1400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b="1" dirty="0" smtClean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4" name="Рисунок 3" descr="dpzn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000108"/>
            <a:ext cx="2824958" cy="564357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1142984"/>
            <a:ext cx="5357850" cy="2554545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Научные и технические библиотеки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: ежемесячный научно-практический журнал для специалистов библиотечно-информационных и смежных отраслей / ГПНТБ России. – 1961-. – Москва : ГПНТБ России, 1961-.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Загл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: 1961-1968 Технические библиотеки СССР. Опыт работы ; 1969-1991 Научные и технические библиотеки СССР. – 12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 – Продолжает издание: Научные и технические библиотеки СССР. – 1969-1991.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3929066"/>
            <a:ext cx="6929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Основан в 1961г. как тематический сборник "Технические библиотеки СССР. Опыт работы". Освещает деятельность библиотек, служб научно-технической информации, вузов культуры и искусств, издательских, книготорговых и других смежных организаций. В журнале публикуются статьи по всем направлениям библиотечно-информационной деятельности, в том числе по актуальным проблемам освоения новых технологий, по теории и методологии, терминологии, истории библиотек, повышению квалификации и непрерывному образованию кадров, по книговедению. </a:t>
            </a:r>
            <a:endParaRPr lang="ru-RU" sz="1600" dirty="0"/>
          </a:p>
        </p:txBody>
      </p:sp>
      <p:pic>
        <p:nvPicPr>
          <p:cNvPr id="8195" name="Picture 3" descr="H:\СкачАННОЕ С ИН\2040_Nauchnye_i_tehnicheskie_bibliote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1714512" cy="235459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52" y="1071546"/>
            <a:ext cx="7072362" cy="5357850"/>
          </a:xfrm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Освещаются проблемы формирования информационного общества и библиотечной профессии; политики государства в области библиотечного дела, истории, организации и экономики библиотечного дела, библиотечного и справочно-информационного обслуживания, формирования, организации и сохранности библиотечных фондов, создания библиотечных каталогов и информационно-поисковых систем; внедрения новых информационных технологий в библиотеках</a:t>
            </a:r>
            <a:r>
              <a:rPr lang="ru-RU" sz="1600" dirty="0" smtClean="0"/>
              <a:t>.</a:t>
            </a:r>
          </a:p>
          <a:p>
            <a:pPr marL="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Регулярно помещаются обзоры и рецензии на новинки профессиональной литературы. </a:t>
            </a:r>
          </a:p>
          <a:p>
            <a:pPr marL="0" indent="365125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Ежегодно в № 12 публикуются систематический и авторский указатели всех материалов, опубликованных за год. Тематика публикаций журнала постоянно расширяется – в полном соответствии с развитием библиотечно-информационной деятельности. </a:t>
            </a:r>
          </a:p>
          <a:p>
            <a:pPr marL="6350" indent="358775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Полнотекстовые версии статей журнала за 1996-2002 гг. на русском и английском языках доступны на сайте </a:t>
            </a:r>
            <a:r>
              <a:rPr lang="ru-RU" sz="1600" u="sng" dirty="0" smtClean="0">
                <a:solidFill>
                  <a:srgbClr val="7030A0"/>
                </a:solidFill>
                <a:latin typeface="Bookman Old Style" pitchFamily="18" charset="0"/>
                <a:hlinkClick r:id="rId2"/>
              </a:rPr>
              <a:t>http://www.gpntb.ru/win/ntb/index.html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pPr marL="6350" indent="358775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Полнотекстовые версии статей журнала с 2003 г. после авторизации доступны на сайте Научной электронной библиотеки ГПНТБ России: </a:t>
            </a:r>
            <a:r>
              <a:rPr lang="ru-RU" sz="1600" u="sng" dirty="0" smtClean="0">
                <a:solidFill>
                  <a:srgbClr val="7030A0"/>
                </a:solidFill>
                <a:latin typeface="Bookman Old Style" pitchFamily="18" charset="0"/>
                <a:hlinkClick r:id="rId3"/>
              </a:rPr>
              <a:t>http://ellib.gpntb.ru/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pPr marL="6350" indent="358775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1983-2014.</a:t>
            </a:r>
          </a:p>
          <a:p>
            <a:pPr marL="6350" indent="358775" algn="just">
              <a:spcBef>
                <a:spcPts val="0"/>
              </a:spcBef>
              <a:buNone/>
            </a:pPr>
            <a:endParaRPr lang="ru-RU" sz="16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8926" y="1142984"/>
            <a:ext cx="5286412" cy="1357322"/>
          </a:xfrm>
          <a:ln w="38100">
            <a:solidFill>
              <a:srgbClr val="FFC000"/>
            </a:solidFill>
          </a:ln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Университетская книга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: ежемесячный журнал / учредитель: ООО "Изд. дом "Университетская книга". – 1996-. – Москва : Изд-во МГТУ им. Н. Э. Баумана, 1996-. – 12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в год.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Bookman Old Style" pitchFamily="18" charset="0"/>
              </a:rPr>
              <a:t>	</a:t>
            </a:r>
            <a:endParaRPr lang="ru-RU" sz="18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endParaRPr lang="ru-RU" sz="1800" b="1" dirty="0" smtClean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2579906"/>
            <a:ext cx="700092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 Выходит ежемесячно с 1996 г. Освещает современные тенденции в сфере книгоиздания и книжной торговли, образования, библиотечной сфере, является информационным спонсором многих значительных мероприятий, принимает участие в научных и образовательных конференциях, книжных выставках, ярмарках.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 Журнал распространяется в странах СНГ, в некоторых зарубежных государствах.</a:t>
            </a:r>
          </a:p>
          <a:p>
            <a:pPr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      Адресован руководителям и преподавателям вузов, библиотечным работникам, специалистам издательств и книготорговых организаций, методистам, авторам учебных книг. На сайте журнала  имеются рубрики «Архив журнала» и «Свежий номер».</a:t>
            </a:r>
          </a:p>
          <a:p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       Содержание номеров журнала с 2006 г и полнотекстовые версии отдельных статей доступны на сайте </a:t>
            </a:r>
            <a:r>
              <a:rPr lang="en-US" sz="1600" dirty="0" smtClean="0">
                <a:hlinkClick r:id="rId3"/>
              </a:rPr>
              <a:t>un</a:t>
            </a:r>
            <a:r>
              <a:rPr lang="en-US" sz="1600" b="1" dirty="0" smtClean="0">
                <a:hlinkClick r:id="rId3"/>
              </a:rPr>
              <a:t>kniga</a:t>
            </a:r>
            <a:r>
              <a:rPr lang="en-US" sz="1600" dirty="0" smtClean="0">
                <a:hlinkClick r:id="rId3"/>
              </a:rPr>
              <a:t>.ru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      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В фонде имеются журналы за 1998-2014.</a:t>
            </a:r>
            <a:endParaRPr lang="ru-RU" sz="1600" dirty="0"/>
          </a:p>
        </p:txBody>
      </p:sp>
      <p:pic>
        <p:nvPicPr>
          <p:cNvPr id="9218" name="Picture 2" descr="H:\СкачАННОЕ С ИН\ун книг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071546"/>
            <a:ext cx="1188009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nimBg="1"/>
      <p:bldP spid="5" grpId="0" animBg="1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" y="3429000"/>
            <a:ext cx="9067800" cy="838200"/>
          </a:xfrm>
        </p:spPr>
        <p:txBody>
          <a:bodyPr/>
          <a:lstStyle/>
          <a:p>
            <a:pPr algn="ctr"/>
            <a:r>
              <a:rPr lang="ru-RU" dirty="0" smtClean="0"/>
              <a:t>ЧИТАЕМ. ДУМАЕМ. ТВОРИМ.</a:t>
            </a:r>
            <a:endParaRPr lang="en-US" dirty="0"/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642910" y="357166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5" name="Picture 9" descr="librarian_pushing_book_cart_hg_cl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143380"/>
            <a:ext cx="2187575" cy="2552700"/>
          </a:xfrm>
          <a:prstGeom prst="rect">
            <a:avLst/>
          </a:prstGeom>
          <a:noFill/>
        </p:spPr>
      </p:pic>
      <p:pic>
        <p:nvPicPr>
          <p:cNvPr id="6" name="Picture 10" descr="pullcart_library_books_extract_hg_clr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4286256"/>
            <a:ext cx="2149475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4744" y="1285860"/>
            <a:ext cx="4500594" cy="500540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buNone/>
            </a:pPr>
            <a:endParaRPr lang="ru-RU" sz="1400" b="1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3200" b="1" i="1" dirty="0" smtClean="0">
                <a:ln w="3175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entury" pitchFamily="18" charset="0"/>
              </a:rPr>
              <a:t>Уважаемые коллеги!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Century" pitchFamily="18" charset="0"/>
              </a:rPr>
              <a:t>Для вашего самообразования предлагаются 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Century" pitchFamily="18" charset="0"/>
              </a:rPr>
              <a:t>книги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7030A0"/>
                </a:solidFill>
                <a:latin typeface="Century" pitchFamily="18" charset="0"/>
              </a:rPr>
              <a:t>из методического фонда нашей библиотеки </a:t>
            </a:r>
          </a:p>
          <a:p>
            <a:pPr algn="ctr">
              <a:buNone/>
            </a:pPr>
            <a:r>
              <a:rPr lang="ru-RU" i="1" dirty="0" smtClean="0">
                <a:solidFill>
                  <a:srgbClr val="7030A0"/>
                </a:solidFill>
                <a:latin typeface="Century" pitchFamily="18" charset="0"/>
              </a:rPr>
              <a:t>(121 ауд. гл. корпуса)</a:t>
            </a:r>
            <a:r>
              <a:rPr lang="ru-RU" b="1" dirty="0" smtClean="0">
                <a:solidFill>
                  <a:srgbClr val="7030A0"/>
                </a:solidFill>
                <a:latin typeface="Century" pitchFamily="18" charset="0"/>
              </a:rPr>
              <a:t>.</a:t>
            </a: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1026" name="Picture 2" descr="C:\Documents and Settings\Pokatovich\Рабочий стол\для созд през\IMG_01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2712758" cy="544353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40" y="1285860"/>
            <a:ext cx="5214974" cy="1357322"/>
          </a:xfrm>
          <a:ln w="38100">
            <a:solidFill>
              <a:srgbClr val="FFC000"/>
            </a:solidFill>
          </a:ln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Алешин, Л. И.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Рерайтинг-переработка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 текстов</a:t>
            </a:r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своими руками : учебно-практическое пособие / Л. И. Алешин, Ю. С.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Гузев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Москва : Литера, 2011. – 142 с. : табл. – (Современная библиотека;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вып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98). </a:t>
            </a:r>
            <a:endParaRPr lang="ru-RU" sz="1600" b="1" dirty="0" smtClean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3214686"/>
            <a:ext cx="64294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В учебном пособии предлагаются варианты ручного интеллектуального и автоматизированного анализа текстовых сведений для получения отчетов, рефератов, дипломных работ, кратких обзорно-аналитических справок, связанных с необходимостью постоянного сопровождения проектов, решений и т. п. </a:t>
            </a: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Оно представляет интерес для специалистов, связанных с потребностью преобразования текстовых материалов для получения справок, отчетов и других документов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8673" name="Picture 1" descr="H:\СкачАННОЕ С ИН\алеши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142984"/>
            <a:ext cx="1539573" cy="2109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nimBg="1"/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0364" y="1285860"/>
            <a:ext cx="5357850" cy="1500198"/>
          </a:xfrm>
          <a:ln w="38100">
            <a:solidFill>
              <a:srgbClr val="FFC000"/>
            </a:solidFill>
          </a:ln>
        </p:spPr>
        <p:txBody>
          <a:bodyPr/>
          <a:lstStyle/>
          <a:p>
            <a:pPr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Century" pitchFamily="18" charset="0"/>
              </a:rPr>
              <a:t>Богданова, И.А. Библиотечный коллектив: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методологические и методические аспекты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изучения</a:t>
            </a:r>
            <a:r>
              <a:rPr lang="en-US" sz="1800" dirty="0" smtClean="0">
                <a:solidFill>
                  <a:srgbClr val="7030A0"/>
                </a:solidFill>
                <a:latin typeface="Century" pitchFamily="18" charset="0"/>
              </a:rPr>
              <a:t> 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: учебно-методическое пособие /</a:t>
            </a:r>
            <a:r>
              <a:rPr lang="en-US" sz="1800" dirty="0" smtClean="0">
                <a:solidFill>
                  <a:srgbClr val="7030A0"/>
                </a:solidFill>
                <a:latin typeface="Century" pitchFamily="18" charset="0"/>
              </a:rPr>
              <a:t> 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И.А.</a:t>
            </a:r>
            <a:endParaRPr lang="en-US" sz="1800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Богданова. – М. : Литера, 2011. – 142 с.</a:t>
            </a:r>
          </a:p>
          <a:p>
            <a:pPr algn="just">
              <a:spcBef>
                <a:spcPts val="0"/>
              </a:spcBef>
              <a:buNone/>
            </a:pPr>
            <a:endParaRPr lang="ru-RU" sz="2000" dirty="0" smtClean="0"/>
          </a:p>
          <a:p>
            <a:pPr algn="just">
              <a:spcBef>
                <a:spcPts val="0"/>
              </a:spcBef>
              <a:buNone/>
            </a:pPr>
            <a:endParaRPr lang="ru-RU" sz="1800" dirty="0" smtClean="0"/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endParaRPr lang="ru-RU" sz="1800" b="1" dirty="0" smtClean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pic>
        <p:nvPicPr>
          <p:cNvPr id="1026" name="Picture 2" descr="H:\СкачАННОЕ С ИН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1571636" cy="2178118"/>
          </a:xfrm>
          <a:prstGeom prst="rect">
            <a:avLst/>
          </a:prstGeom>
          <a:noFill/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357290" y="3214686"/>
            <a:ext cx="70009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424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</a:rPr>
              <a:t>Цель пособия – оказать помощь руководителям библиотек в</a:t>
            </a:r>
            <a:r>
              <a:rPr kumimoji="0" lang="ru-RU" sz="1800" b="0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</a:rPr>
              <a:t>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</a:rPr>
              <a:t>организации и проведении исследования коллективов своих библиотек. В нем раскрываются вопросы организации изучения библиотечного коллектива, особенности применения социологических методов, проблемы формирования психологической готовности сотрудников библиотек к проведению исследования коллектива своей библиотеки. Речь идет о готовности и библиотекарей, которые выступят в роли исследователей, и о готовности самого коллектива.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entury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nimBg="1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1802" y="1285860"/>
            <a:ext cx="5214974" cy="2071702"/>
          </a:xfrm>
          <a:ln w="38100">
            <a:solidFill>
              <a:srgbClr val="FFC000"/>
            </a:solidFill>
          </a:ln>
        </p:spPr>
        <p:txBody>
          <a:bodyPr/>
          <a:lstStyle/>
          <a:p>
            <a:pPr marL="0" algn="just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7030A0"/>
                </a:solidFill>
                <a:latin typeface="Century" pitchFamily="18" charset="0"/>
              </a:rPr>
              <a:t>Библиотека в электронной среде: рецепты продвинутого пользователя 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: научно-практическое пособие / [составитель Л. В. </a:t>
            </a:r>
            <a:r>
              <a:rPr lang="ru-RU" sz="1800" dirty="0" err="1" smtClean="0">
                <a:solidFill>
                  <a:srgbClr val="7030A0"/>
                </a:solidFill>
                <a:latin typeface="Century" pitchFamily="18" charset="0"/>
              </a:rPr>
              <a:t>Новинская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 ; под общей редакцией Б. Р. Логинова]. 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–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 Москва : </a:t>
            </a:r>
            <a:r>
              <a:rPr lang="ru-RU" sz="1800" dirty="0" err="1" smtClean="0">
                <a:solidFill>
                  <a:srgbClr val="7030A0"/>
                </a:solidFill>
                <a:latin typeface="Century" pitchFamily="18" charset="0"/>
              </a:rPr>
              <a:t>Либерия-Бибинформ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, 2011. 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–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 191 с. : ил., табл. </a:t>
            </a:r>
            <a:r>
              <a:rPr lang="ru-RU" sz="1800" dirty="0" smtClean="0">
                <a:solidFill>
                  <a:srgbClr val="7030A0"/>
                </a:solidFill>
                <a:latin typeface="Bookman Old Style" pitchFamily="18" charset="0"/>
              </a:rPr>
              <a:t>– 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(Серия "Библиотекарь и время. XXI век" ; </a:t>
            </a:r>
            <a:r>
              <a:rPr lang="ru-RU" sz="1800" dirty="0" err="1" smtClean="0">
                <a:solidFill>
                  <a:srgbClr val="7030A0"/>
                </a:solidFill>
                <a:latin typeface="Century" pitchFamily="18" charset="0"/>
              </a:rPr>
              <a:t>вып</a:t>
            </a:r>
            <a:r>
              <a:rPr lang="ru-RU" sz="1800" dirty="0" smtClean="0">
                <a:solidFill>
                  <a:srgbClr val="7030A0"/>
                </a:solidFill>
                <a:latin typeface="Century" pitchFamily="18" charset="0"/>
              </a:rPr>
              <a:t>. 132).</a:t>
            </a:r>
            <a:endParaRPr lang="ru-RU" sz="2000" dirty="0" smtClean="0">
              <a:solidFill>
                <a:srgbClr val="7030A0"/>
              </a:solidFill>
              <a:latin typeface="Century" pitchFamily="18" charset="0"/>
            </a:endParaRPr>
          </a:p>
          <a:p>
            <a:pPr algn="just">
              <a:spcBef>
                <a:spcPts val="0"/>
              </a:spcBef>
              <a:buNone/>
            </a:pPr>
            <a:endParaRPr lang="ru-RU" sz="1800" dirty="0" smtClean="0"/>
          </a:p>
          <a:p>
            <a:pPr algn="just">
              <a:buNone/>
            </a:pPr>
            <a:endParaRPr lang="ru-RU" sz="1800" dirty="0" smtClean="0"/>
          </a:p>
          <a:p>
            <a:pPr algn="just">
              <a:buNone/>
            </a:pPr>
            <a:endParaRPr lang="ru-RU" sz="1800" b="1" dirty="0" smtClean="0">
              <a:solidFill>
                <a:srgbClr val="7030A0"/>
              </a:solidFill>
              <a:latin typeface="Century" pitchFamily="18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214414" y="3500438"/>
            <a:ext cx="700092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Century" pitchFamily="18" charset="0"/>
              </a:rPr>
              <a:t>В пособии обобщается практический опыт внедрения автоматизированных технологий в библиотечную практику, достижения эффективности работы публичных библиотек в корпоративных объединениях, организации процесса предоставления электронных услуг муниципальными библиотеками, ведения ими компьютерных баз данных и формирования собственных электронных продуктов. Особое место занимает сводный материал по созданию Объединённой краеведческой базы данных библиотек Российской Федерации.</a:t>
            </a:r>
            <a:endParaRPr lang="ru-RU" dirty="0">
              <a:solidFill>
                <a:srgbClr val="7030A0"/>
              </a:solidFill>
              <a:latin typeface="Century" pitchFamily="18" charset="0"/>
            </a:endParaRPr>
          </a:p>
        </p:txBody>
      </p:sp>
      <p:pic>
        <p:nvPicPr>
          <p:cNvPr id="2051" name="Picture 3" descr="H:\СкачАННОЕ С ИН\170x247-images-stories-metod-4_10.07.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71546"/>
            <a:ext cx="1619250" cy="235267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642910" y="0"/>
            <a:ext cx="8001056" cy="714356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285852" y="3000372"/>
            <a:ext cx="685804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365125"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После вступления в силу ФЗ «О персональных данных» от 27 июля 2006 года была создана правовая основа для реализации конституционных прав граждан, обеспечения интересов организаций, в том числе библиотек, использующих персональные данные в своей работе. Данный сборник содержит методические рекомендации по обработке, хранению, использованию и защите персональных данных пользователей и работников как в традиционном (бумажные носители), так и в электронном виде. Советы по разработке и принятию нормативных актов, организационных и технологических документов в библиотеке.</a:t>
            </a:r>
          </a:p>
          <a:p>
            <a:pPr indent="365125" algn="just"/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Методические рекомендации адресованы руководителям библиотечно-информационных учреждений, а также широкому кругу библиотечных работников.</a:t>
            </a:r>
          </a:p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1214422"/>
            <a:ext cx="4572000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Бойкова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О. Ф.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Персональные данные: обработка, использование и защита [Текст] : методические рекомендации / О. Ф.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Бойкова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Москва : Пашков дом, 2012. – 117, [1] с. – (Библиотека библиотекаря). 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26625" name="Picture 1" descr="H:\СкачАННОЕ С ИН\бойк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1558659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ерфолента 4"/>
          <p:cNvSpPr/>
          <p:nvPr/>
        </p:nvSpPr>
        <p:spPr>
          <a:xfrm>
            <a:off x="343862" y="0"/>
            <a:ext cx="8300104" cy="689078"/>
          </a:xfrm>
          <a:prstGeom prst="flowChartPunchedTape">
            <a:avLst/>
          </a:prstGeom>
          <a:solidFill>
            <a:srgbClr val="C59EE2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3175" cap="rnd">
                  <a:noFill/>
                  <a:prstDash val="solid"/>
                  <a:bevel/>
                </a:ln>
                <a:solidFill>
                  <a:srgbClr val="FFFF00"/>
                </a:solidFill>
                <a:latin typeface="Century" pitchFamily="18" charset="0"/>
              </a:rPr>
              <a:t>ДЕЛОВОЙ   БЛОКНОТ   БИБЛИОТЕКАРЯ</a:t>
            </a:r>
            <a:endParaRPr lang="ru-RU" sz="2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70649" y="1214422"/>
            <a:ext cx="5187565" cy="1569660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err="1" smtClean="0">
                <a:solidFill>
                  <a:srgbClr val="7030A0"/>
                </a:solidFill>
                <a:latin typeface="Bookman Old Style" pitchFamily="18" charset="0"/>
              </a:rPr>
              <a:t>Голенок</a:t>
            </a:r>
            <a:r>
              <a:rPr lang="ru-RU" sz="1600" b="1" dirty="0" smtClean="0">
                <a:solidFill>
                  <a:srgbClr val="7030A0"/>
                </a:solidFill>
                <a:latin typeface="Bookman Old Style" pitchFamily="18" charset="0"/>
              </a:rPr>
              <a:t>, Л. Н.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Лидерство в библиотеках: Региональный</a:t>
            </a:r>
            <a:r>
              <a:rPr lang="en-US" sz="1600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профиль : учебно-методическое пособие / Л. Н.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Голенок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– Москва : Литера, 2012. – 89 с.: табл. + Прил. – (Современная  библиотека).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лит. – </a:t>
            </a:r>
            <a:r>
              <a:rPr lang="ru-RU" sz="1600" dirty="0" err="1" smtClean="0">
                <a:solidFill>
                  <a:srgbClr val="7030A0"/>
                </a:solidFill>
                <a:latin typeface="Bookman Old Style" pitchFamily="18" charset="0"/>
              </a:rPr>
              <a:t>Спис</a:t>
            </a:r>
            <a:r>
              <a:rPr lang="ru-RU" sz="1600" dirty="0" smtClean="0">
                <a:solidFill>
                  <a:srgbClr val="7030A0"/>
                </a:solidFill>
                <a:latin typeface="Bookman Old Style" pitchFamily="18" charset="0"/>
              </a:rPr>
              <a:t>. сокр. – Имен. указ.</a:t>
            </a:r>
            <a:endParaRPr lang="ru-RU" sz="1600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18434" name="Picture 2" descr="H:\СкачАННОЕ С ИН\голе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4865" y="1071545"/>
            <a:ext cx="1966749" cy="2741999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Picture 10" descr="pullcart_library_books_extract_hg_clr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857628"/>
            <a:ext cx="2229814" cy="24307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48325" y="3143248"/>
            <a:ext cx="5409889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Автором изложены научно-методические основы лидерства: теория творческих стилей, классификация ролевых функций и алгоритм шагов от менеджера к лидеру, особенности деловой культуры, концепция библиотекаря 2.0.</a:t>
            </a:r>
          </a:p>
          <a:p>
            <a:pPr indent="365125" algn="just"/>
            <a:endParaRPr lang="ru-RU" sz="800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indent="365125" algn="just"/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Пособие включает анализ деятельности 20 лидеров библиотек и результатов творческого стиля управления библиотеками в регионах России, тесты по дисциплине «Лидерство в библиотеках».</a:t>
            </a:r>
            <a:endParaRPr lang="ru-RU" dirty="0">
              <a:solidFill>
                <a:srgbClr val="7030A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bon_libre">
  <a:themeElements>
    <a:clrScheme name="bon_libr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n_libr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on_lib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n_libr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n_libr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n_libr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n_libr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n_libr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n_libr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bon_libre</Template>
  <TotalTime>1141</TotalTime>
  <Words>3214</Words>
  <Application>Microsoft Office PowerPoint</Application>
  <PresentationFormat>Экран (4:3)</PresentationFormat>
  <Paragraphs>168</Paragraphs>
  <Slides>33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bon_libre</vt:lpstr>
      <vt:lpstr>ДЕЛОВОЙ   БЛОКНОТ   БИБЛИОТЕКАРЯ 2014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ЧИТАЕМ. ДУМАЕМ. ТВОРИМ.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 LIBRE</dc:title>
  <dc:creator>Pokatovich</dc:creator>
  <cp:lastModifiedBy>Pokatovich</cp:lastModifiedBy>
  <cp:revision>119</cp:revision>
  <dcterms:created xsi:type="dcterms:W3CDTF">2014-03-24T08:58:15Z</dcterms:created>
  <dcterms:modified xsi:type="dcterms:W3CDTF">2014-05-13T13:16:38Z</dcterms:modified>
</cp:coreProperties>
</file>